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F83EE680-55A7-48BF-8677-0DD7C67861D1}" type="datetimeFigureOut">
              <a:rPr lang="en-CA" smtClean="0"/>
              <a:t>2016-06-27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64EED62-0B4C-46FD-A5D6-F0158AAC01F1}" type="slidenum">
              <a:rPr lang="en-CA" smtClean="0"/>
              <a:t>‹#›</a:t>
            </a:fld>
            <a:endParaRPr lang="en-CA"/>
          </a:p>
        </p:txBody>
      </p:sp>
    </p:spTree>
    <p:extLst>
      <p:ext uri="{BB962C8B-B14F-4D97-AF65-F5344CB8AC3E}">
        <p14:creationId xmlns:p14="http://schemas.microsoft.com/office/powerpoint/2010/main" val="576949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83EE680-55A7-48BF-8677-0DD7C67861D1}" type="datetimeFigureOut">
              <a:rPr lang="en-CA" smtClean="0"/>
              <a:t>2016-06-27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64EED62-0B4C-46FD-A5D6-F0158AAC01F1}" type="slidenum">
              <a:rPr lang="en-CA" smtClean="0"/>
              <a:t>‹#›</a:t>
            </a:fld>
            <a:endParaRPr lang="en-CA"/>
          </a:p>
        </p:txBody>
      </p:sp>
    </p:spTree>
    <p:extLst>
      <p:ext uri="{BB962C8B-B14F-4D97-AF65-F5344CB8AC3E}">
        <p14:creationId xmlns:p14="http://schemas.microsoft.com/office/powerpoint/2010/main" val="479112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3EE680-55A7-48BF-8677-0DD7C67861D1}" type="datetimeFigureOut">
              <a:rPr lang="en-CA" smtClean="0"/>
              <a:t>2016-06-27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64EED62-0B4C-46FD-A5D6-F0158AAC01F1}" type="slidenum">
              <a:rPr lang="en-CA" smtClean="0"/>
              <a:t>‹#›</a:t>
            </a:fld>
            <a:endParaRPr lang="en-CA"/>
          </a:p>
        </p:txBody>
      </p:sp>
    </p:spTree>
    <p:extLst>
      <p:ext uri="{BB962C8B-B14F-4D97-AF65-F5344CB8AC3E}">
        <p14:creationId xmlns:p14="http://schemas.microsoft.com/office/powerpoint/2010/main" val="831278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F83EE680-55A7-48BF-8677-0DD7C67861D1}" type="datetimeFigureOut">
              <a:rPr lang="en-CA" smtClean="0"/>
              <a:t>2016-06-27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64EED62-0B4C-46FD-A5D6-F0158AAC01F1}" type="slidenum">
              <a:rPr lang="en-CA" smtClean="0"/>
              <a:t>‹#›</a:t>
            </a:fld>
            <a:endParaRPr lang="en-CA"/>
          </a:p>
        </p:txBody>
      </p:sp>
    </p:spTree>
    <p:extLst>
      <p:ext uri="{BB962C8B-B14F-4D97-AF65-F5344CB8AC3E}">
        <p14:creationId xmlns:p14="http://schemas.microsoft.com/office/powerpoint/2010/main" val="1663298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F83EE680-55A7-48BF-8677-0DD7C67861D1}" type="datetimeFigureOut">
              <a:rPr lang="en-CA" smtClean="0"/>
              <a:t>2016-06-27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64EED62-0B4C-46FD-A5D6-F0158AAC01F1}" type="slidenum">
              <a:rPr lang="en-CA" smtClean="0"/>
              <a:t>‹#›</a:t>
            </a:fld>
            <a:endParaRPr lang="en-CA"/>
          </a:p>
        </p:txBody>
      </p:sp>
    </p:spTree>
    <p:extLst>
      <p:ext uri="{BB962C8B-B14F-4D97-AF65-F5344CB8AC3E}">
        <p14:creationId xmlns:p14="http://schemas.microsoft.com/office/powerpoint/2010/main" val="1040747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F83EE680-55A7-48BF-8677-0DD7C67861D1}" type="datetimeFigureOut">
              <a:rPr lang="en-CA" smtClean="0"/>
              <a:t>2016-06-27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64EED62-0B4C-46FD-A5D6-F0158AAC01F1}" type="slidenum">
              <a:rPr lang="en-CA" smtClean="0"/>
              <a:t>‹#›</a:t>
            </a:fld>
            <a:endParaRPr lang="en-CA"/>
          </a:p>
        </p:txBody>
      </p:sp>
    </p:spTree>
    <p:extLst>
      <p:ext uri="{BB962C8B-B14F-4D97-AF65-F5344CB8AC3E}">
        <p14:creationId xmlns:p14="http://schemas.microsoft.com/office/powerpoint/2010/main" val="3792565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3EE680-55A7-48BF-8677-0DD7C67861D1}" type="datetimeFigureOut">
              <a:rPr lang="en-CA" smtClean="0"/>
              <a:t>2016-06-27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64EED62-0B4C-46FD-A5D6-F0158AAC01F1}" type="slidenum">
              <a:rPr lang="en-CA" smtClean="0"/>
              <a:t>‹#›</a:t>
            </a:fld>
            <a:endParaRPr lang="en-CA"/>
          </a:p>
        </p:txBody>
      </p:sp>
    </p:spTree>
    <p:extLst>
      <p:ext uri="{BB962C8B-B14F-4D97-AF65-F5344CB8AC3E}">
        <p14:creationId xmlns:p14="http://schemas.microsoft.com/office/powerpoint/2010/main" val="2900521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3EE680-55A7-48BF-8677-0DD7C67861D1}" type="datetimeFigureOut">
              <a:rPr lang="en-CA" smtClean="0"/>
              <a:t>2016-06-27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64EED62-0B4C-46FD-A5D6-F0158AAC01F1}" type="slidenum">
              <a:rPr lang="en-CA" smtClean="0"/>
              <a:t>‹#›</a:t>
            </a:fld>
            <a:endParaRPr lang="en-CA"/>
          </a:p>
        </p:txBody>
      </p:sp>
    </p:spTree>
    <p:extLst>
      <p:ext uri="{BB962C8B-B14F-4D97-AF65-F5344CB8AC3E}">
        <p14:creationId xmlns:p14="http://schemas.microsoft.com/office/powerpoint/2010/main" val="3350591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3EE680-55A7-48BF-8677-0DD7C67861D1}" type="datetimeFigureOut">
              <a:rPr lang="en-CA" smtClean="0"/>
              <a:t>2016-06-27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64EED62-0B4C-46FD-A5D6-F0158AAC01F1}" type="slidenum">
              <a:rPr lang="en-CA" smtClean="0"/>
              <a:t>‹#›</a:t>
            </a:fld>
            <a:endParaRPr lang="en-CA"/>
          </a:p>
        </p:txBody>
      </p:sp>
    </p:spTree>
    <p:extLst>
      <p:ext uri="{BB962C8B-B14F-4D97-AF65-F5344CB8AC3E}">
        <p14:creationId xmlns:p14="http://schemas.microsoft.com/office/powerpoint/2010/main" val="352444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83EE680-55A7-48BF-8677-0DD7C67861D1}" type="datetimeFigureOut">
              <a:rPr lang="en-CA" smtClean="0"/>
              <a:t>2016-06-27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64EED62-0B4C-46FD-A5D6-F0158AAC01F1}" type="slidenum">
              <a:rPr lang="en-CA" smtClean="0"/>
              <a:t>‹#›</a:t>
            </a:fld>
            <a:endParaRPr lang="en-CA"/>
          </a:p>
        </p:txBody>
      </p:sp>
    </p:spTree>
    <p:extLst>
      <p:ext uri="{BB962C8B-B14F-4D97-AF65-F5344CB8AC3E}">
        <p14:creationId xmlns:p14="http://schemas.microsoft.com/office/powerpoint/2010/main" val="4053518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83EE680-55A7-48BF-8677-0DD7C67861D1}" type="datetimeFigureOut">
              <a:rPr lang="en-CA" smtClean="0"/>
              <a:t>2016-06-27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64EED62-0B4C-46FD-A5D6-F0158AAC01F1}" type="slidenum">
              <a:rPr lang="en-CA" smtClean="0"/>
              <a:t>‹#›</a:t>
            </a:fld>
            <a:endParaRPr lang="en-CA"/>
          </a:p>
        </p:txBody>
      </p:sp>
    </p:spTree>
    <p:extLst>
      <p:ext uri="{BB962C8B-B14F-4D97-AF65-F5344CB8AC3E}">
        <p14:creationId xmlns:p14="http://schemas.microsoft.com/office/powerpoint/2010/main" val="474551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3EE680-55A7-48BF-8677-0DD7C67861D1}" type="datetimeFigureOut">
              <a:rPr lang="en-CA" smtClean="0"/>
              <a:t>2016-06-27</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4EED62-0B4C-46FD-A5D6-F0158AAC01F1}" type="slidenum">
              <a:rPr lang="en-CA" smtClean="0"/>
              <a:t>‹#›</a:t>
            </a:fld>
            <a:endParaRPr lang="en-CA"/>
          </a:p>
        </p:txBody>
      </p:sp>
    </p:spTree>
    <p:extLst>
      <p:ext uri="{BB962C8B-B14F-4D97-AF65-F5344CB8AC3E}">
        <p14:creationId xmlns:p14="http://schemas.microsoft.com/office/powerpoint/2010/main" val="2695370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241" y="116632"/>
            <a:ext cx="8229600" cy="1143000"/>
          </a:xfrm>
          <a:ln w="28575">
            <a:solidFill>
              <a:schemeClr val="bg1">
                <a:lumMod val="50000"/>
              </a:schemeClr>
            </a:solidFill>
          </a:ln>
        </p:spPr>
        <p:txBody>
          <a:bodyPr>
            <a:normAutofit/>
          </a:bodyPr>
          <a:lstStyle/>
          <a:p>
            <a:r>
              <a:rPr lang="en-CA" sz="2000" b="1" dirty="0" smtClean="0"/>
              <a:t>FRPA </a:t>
            </a:r>
            <a:r>
              <a:rPr lang="en-CA" sz="2000" b="1" dirty="0" err="1" smtClean="0"/>
              <a:t>Silvicultural</a:t>
            </a:r>
            <a:r>
              <a:rPr lang="en-CA" sz="2000" b="1" dirty="0" smtClean="0"/>
              <a:t> Tests</a:t>
            </a:r>
            <a:r>
              <a:rPr lang="en-CA" sz="2000" b="1" baseline="30000" dirty="0" smtClean="0"/>
              <a:t>2</a:t>
            </a:r>
            <a:br>
              <a:rPr lang="en-CA" sz="2000" b="1" baseline="30000" dirty="0" smtClean="0"/>
            </a:br>
            <a:r>
              <a:rPr lang="en-CA" sz="1400" baseline="30000" dirty="0" smtClean="0"/>
              <a:t/>
            </a:r>
            <a:br>
              <a:rPr lang="en-CA" sz="1400" baseline="30000" dirty="0" smtClean="0"/>
            </a:br>
            <a:r>
              <a:rPr lang="en-CA" sz="1050" dirty="0" smtClean="0"/>
              <a:t>2: MOFR, 2006. An overview  reference for the evaluation of stocking standards under FRPA.</a:t>
            </a:r>
            <a:endParaRPr lang="en-CA" sz="1050" dirty="0"/>
          </a:p>
        </p:txBody>
      </p:sp>
      <p:sp>
        <p:nvSpPr>
          <p:cNvPr id="3" name="Content Placeholder 2"/>
          <p:cNvSpPr>
            <a:spLocks noGrp="1"/>
          </p:cNvSpPr>
          <p:nvPr>
            <p:ph idx="1"/>
          </p:nvPr>
        </p:nvSpPr>
        <p:spPr>
          <a:xfrm>
            <a:off x="395536" y="1340768"/>
            <a:ext cx="3466728" cy="2260848"/>
          </a:xfrm>
        </p:spPr>
        <p:txBody>
          <a:bodyPr/>
          <a:lstStyle/>
          <a:p>
            <a:pPr marL="0" indent="0">
              <a:buNone/>
            </a:pPr>
            <a:r>
              <a:rPr lang="en-US" sz="1200" b="1" dirty="0" smtClean="0">
                <a:solidFill>
                  <a:schemeClr val="tx1"/>
                </a:solidFill>
              </a:rPr>
              <a:t>Test 1: Initial High level</a:t>
            </a:r>
          </a:p>
          <a:p>
            <a:pPr marL="0" indent="0">
              <a:buNone/>
            </a:pPr>
            <a:r>
              <a:rPr lang="en-CA" sz="1200" dirty="0" smtClean="0"/>
              <a:t>Coarse filter evaluation to determine if there are any obvious omissions or issues impeding FSP approval – does it cover the anticipated situations and circumstances (e.g., forest types, ecosystems, </a:t>
            </a:r>
            <a:r>
              <a:rPr lang="en-CA" sz="1200" dirty="0" err="1" smtClean="0"/>
              <a:t>silviculture</a:t>
            </a:r>
            <a:r>
              <a:rPr lang="en-CA" sz="1200" dirty="0" smtClean="0"/>
              <a:t> systems) to be encountered; can the proposed standards be measured to a reasonable level of precision and accuracy</a:t>
            </a:r>
          </a:p>
          <a:p>
            <a:pPr marL="0" indent="0">
              <a:buNone/>
            </a:pPr>
            <a:endParaRPr lang="en-CA" dirty="0"/>
          </a:p>
        </p:txBody>
      </p:sp>
      <p:sp>
        <p:nvSpPr>
          <p:cNvPr id="4" name="Content Placeholder 2"/>
          <p:cNvSpPr txBox="1">
            <a:spLocks/>
          </p:cNvSpPr>
          <p:nvPr/>
        </p:nvSpPr>
        <p:spPr>
          <a:xfrm>
            <a:off x="380728" y="3356992"/>
            <a:ext cx="3466728" cy="12241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200" b="1" dirty="0" smtClean="0">
                <a:solidFill>
                  <a:schemeClr val="tx1"/>
                </a:solidFill>
              </a:rPr>
              <a:t>Test 2: </a:t>
            </a:r>
            <a:r>
              <a:rPr lang="en-US" sz="1200" b="1" dirty="0"/>
              <a:t>E</a:t>
            </a:r>
            <a:r>
              <a:rPr lang="en-US" sz="1200" b="1" dirty="0" smtClean="0">
                <a:solidFill>
                  <a:schemeClr val="tx1"/>
                </a:solidFill>
              </a:rPr>
              <a:t>cological </a:t>
            </a:r>
            <a:r>
              <a:rPr lang="en-US" sz="1200" b="1" dirty="0"/>
              <a:t>S</a:t>
            </a:r>
            <a:r>
              <a:rPr lang="en-US" sz="1200" b="1" dirty="0" smtClean="0">
                <a:solidFill>
                  <a:schemeClr val="tx1"/>
                </a:solidFill>
              </a:rPr>
              <a:t>uitability</a:t>
            </a:r>
          </a:p>
          <a:p>
            <a:pPr marL="0" indent="0">
              <a:buNone/>
            </a:pPr>
            <a:r>
              <a:rPr lang="en-CA" sz="1200" dirty="0" smtClean="0"/>
              <a:t>Species are appropriate for the given BEC subzone/variant and site series and for the </a:t>
            </a:r>
            <a:r>
              <a:rPr lang="en-CA" sz="1200" dirty="0" err="1" smtClean="0"/>
              <a:t>silvicultural</a:t>
            </a:r>
            <a:r>
              <a:rPr lang="en-CA" sz="1200" dirty="0" smtClean="0"/>
              <a:t> systems applied</a:t>
            </a:r>
          </a:p>
          <a:p>
            <a:pPr marL="0" indent="0">
              <a:buFont typeface="Arial" panose="020B0604020202020204" pitchFamily="34" charset="0"/>
              <a:buNone/>
            </a:pPr>
            <a:endParaRPr lang="en-CA" dirty="0"/>
          </a:p>
        </p:txBody>
      </p:sp>
      <p:sp>
        <p:nvSpPr>
          <p:cNvPr id="5" name="Content Placeholder 2"/>
          <p:cNvSpPr txBox="1">
            <a:spLocks/>
          </p:cNvSpPr>
          <p:nvPr/>
        </p:nvSpPr>
        <p:spPr>
          <a:xfrm>
            <a:off x="395519" y="4653136"/>
            <a:ext cx="3466728" cy="172819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smtClean="0">
                <a:solidFill>
                  <a:schemeClr val="tx1"/>
                </a:solidFill>
              </a:rPr>
              <a:t>Test 3: Forest Health</a:t>
            </a:r>
          </a:p>
          <a:p>
            <a:pPr marL="0" indent="0">
              <a:buNone/>
            </a:pPr>
            <a:r>
              <a:rPr lang="en-US" sz="1200" dirty="0" smtClean="0"/>
              <a:t>The regeneration date and stocking standards will result in the area being stocked with ecologically suitable tree species that address immediate and long-term forest health factors; includes landscape level concerns (e.g., over-deployment of one species)</a:t>
            </a:r>
            <a:endParaRPr lang="en-CA" sz="1200" b="1" i="1" dirty="0" smtClean="0"/>
          </a:p>
          <a:p>
            <a:pPr marL="0" indent="0">
              <a:buFont typeface="Arial" panose="020B0604020202020204" pitchFamily="34" charset="0"/>
              <a:buNone/>
            </a:pPr>
            <a:endParaRPr lang="en-CA" dirty="0"/>
          </a:p>
        </p:txBody>
      </p:sp>
      <p:sp>
        <p:nvSpPr>
          <p:cNvPr id="6" name="Rectangle 5"/>
          <p:cNvSpPr/>
          <p:nvPr/>
        </p:nvSpPr>
        <p:spPr>
          <a:xfrm>
            <a:off x="4788024" y="1412776"/>
            <a:ext cx="3419872" cy="1656184"/>
          </a:xfrm>
          <a:prstGeom prst="rect">
            <a:avLst/>
          </a:prstGeom>
        </p:spPr>
        <p:txBody>
          <a:bodyPr vert="horz" lIns="91440" tIns="45720" rIns="91440" bIns="45720" rtlCol="0">
            <a:normAutofit/>
          </a:bodyPr>
          <a:lstStyle/>
          <a:p>
            <a:pPr>
              <a:spcBef>
                <a:spcPct val="20000"/>
              </a:spcBef>
            </a:pPr>
            <a:r>
              <a:rPr lang="en-US" sz="1200" b="1" dirty="0" smtClean="0">
                <a:solidFill>
                  <a:schemeClr val="tx1"/>
                </a:solidFill>
              </a:rPr>
              <a:t>Test 4: Economically valuable supply of timber</a:t>
            </a:r>
          </a:p>
          <a:p>
            <a:pPr>
              <a:spcBef>
                <a:spcPct val="20000"/>
              </a:spcBef>
              <a:buFont typeface="Arial" panose="020B0604020202020204" pitchFamily="34" charset="0"/>
              <a:buNone/>
            </a:pPr>
            <a:r>
              <a:rPr lang="en-CA" sz="1200" dirty="0" smtClean="0"/>
              <a:t>Species </a:t>
            </a:r>
            <a:r>
              <a:rPr lang="en-CA" sz="1200" dirty="0"/>
              <a:t>are valuable with respect to future options for products and values; maintenance or enhancement of a mix of species is considered a reasonable strategy;  usually includes restrictions on acceptance of lower value species that can proliferate naturally (at stand or landscape scales)</a:t>
            </a:r>
          </a:p>
        </p:txBody>
      </p:sp>
      <p:sp>
        <p:nvSpPr>
          <p:cNvPr id="7" name="Rectangle 6"/>
          <p:cNvSpPr/>
          <p:nvPr/>
        </p:nvSpPr>
        <p:spPr>
          <a:xfrm>
            <a:off x="4788024" y="3749261"/>
            <a:ext cx="3581162" cy="1663734"/>
          </a:xfrm>
          <a:prstGeom prst="rect">
            <a:avLst/>
          </a:prstGeom>
        </p:spPr>
        <p:txBody>
          <a:bodyPr vert="horz" lIns="91440" tIns="45720" rIns="91440" bIns="45720" rtlCol="0">
            <a:normAutofit/>
          </a:bodyPr>
          <a:lstStyle/>
          <a:p>
            <a:pPr>
              <a:spcBef>
                <a:spcPct val="20000"/>
              </a:spcBef>
            </a:pPr>
            <a:r>
              <a:rPr lang="en-US" sz="1200" b="1" dirty="0" smtClean="0">
                <a:solidFill>
                  <a:schemeClr val="tx1"/>
                </a:solidFill>
              </a:rPr>
              <a:t>Test 5: Consistency with the timber supply review</a:t>
            </a:r>
          </a:p>
          <a:p>
            <a:pPr>
              <a:spcBef>
                <a:spcPct val="20000"/>
              </a:spcBef>
              <a:buFont typeface="Arial" panose="020B0604020202020204" pitchFamily="34" charset="0"/>
              <a:buNone/>
            </a:pPr>
            <a:r>
              <a:rPr lang="en-CA" sz="1200" dirty="0" smtClean="0"/>
              <a:t>The </a:t>
            </a:r>
            <a:r>
              <a:rPr lang="en-CA" sz="1200" dirty="0"/>
              <a:t>“set” of standards are linked to local assumptions for the sustainability of timber flows over time; does not preclude new standards that address emerging objectives, knowledge, science, or management challenges; standards could be rejected if they put projected timber flows at risk</a:t>
            </a:r>
          </a:p>
        </p:txBody>
      </p:sp>
    </p:spTree>
    <p:extLst>
      <p:ext uri="{BB962C8B-B14F-4D97-AF65-F5344CB8AC3E}">
        <p14:creationId xmlns:p14="http://schemas.microsoft.com/office/powerpoint/2010/main" val="185755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562074"/>
          </a:xfrm>
        </p:spPr>
        <p:txBody>
          <a:bodyPr>
            <a:noAutofit/>
          </a:bodyPr>
          <a:lstStyle/>
          <a:p>
            <a:r>
              <a:rPr lang="en-US" sz="1400" b="1" dirty="0" smtClean="0"/>
              <a:t>Definitions</a:t>
            </a:r>
            <a:r>
              <a:rPr lang="en-US" sz="1400" b="1" baseline="30000" dirty="0" smtClean="0"/>
              <a:t>1</a:t>
            </a:r>
            <a:r>
              <a:rPr lang="en-US" sz="1400" b="1" dirty="0" smtClean="0"/>
              <a:t> for Stocking Standards Workshop: June 2016</a:t>
            </a:r>
            <a:r>
              <a:rPr lang="en-US" sz="1400" dirty="0" smtClean="0"/>
              <a:t/>
            </a:r>
            <a:br>
              <a:rPr lang="en-US" sz="1400" dirty="0" smtClean="0"/>
            </a:br>
            <a:r>
              <a:rPr lang="en-CA" sz="1000" dirty="0" smtClean="0"/>
              <a:t>1: B.C. Ministry of Forests. 2000. Establishment to free growing guidebook. Nelson Forest Region. Rev. ed., Version 2.2. For. </a:t>
            </a:r>
            <a:r>
              <a:rPr lang="en-CA" sz="1000" dirty="0" err="1" smtClean="0"/>
              <a:t>Prac</a:t>
            </a:r>
            <a:r>
              <a:rPr lang="en-CA" sz="1000" dirty="0" smtClean="0"/>
              <a:t>. Br., B.C. Min. For., Victoria, B.C. Forest Practices Code of British Columbia Guidebook.</a:t>
            </a:r>
            <a:r>
              <a:rPr lang="en-US" sz="1400" dirty="0" smtClean="0"/>
              <a:t/>
            </a:r>
            <a:br>
              <a:rPr lang="en-US" sz="1400" dirty="0" smtClean="0"/>
            </a:br>
            <a:endParaRPr lang="en-CA" sz="1400" dirty="0"/>
          </a:p>
        </p:txBody>
      </p:sp>
      <p:sp>
        <p:nvSpPr>
          <p:cNvPr id="5" name="Content Placeholder 4"/>
          <p:cNvSpPr>
            <a:spLocks noGrp="1"/>
          </p:cNvSpPr>
          <p:nvPr>
            <p:ph idx="1"/>
          </p:nvPr>
        </p:nvSpPr>
        <p:spPr>
          <a:xfrm>
            <a:off x="179512" y="822729"/>
            <a:ext cx="3384376" cy="5619600"/>
          </a:xfrm>
          <a:prstGeom prst="rect">
            <a:avLst/>
          </a:prstGeom>
          <a:ln>
            <a:solidFill>
              <a:schemeClr val="bg1">
                <a:lumMod val="50000"/>
              </a:schemeClr>
            </a:solidFill>
          </a:ln>
        </p:spPr>
        <p:txBody>
          <a:bodyPr wrap="square">
            <a:spAutoFit/>
          </a:bodyPr>
          <a:lstStyle/>
          <a:p>
            <a:pPr marL="0" indent="0">
              <a:buNone/>
            </a:pPr>
            <a:r>
              <a:rPr lang="en-US" sz="1050" b="1" dirty="0" smtClean="0">
                <a:solidFill>
                  <a:schemeClr val="tx1"/>
                </a:solidFill>
              </a:rPr>
              <a:t>Primary, Secondary &amp; Tertiary</a:t>
            </a:r>
          </a:p>
          <a:p>
            <a:pPr marL="0" indent="0">
              <a:buNone/>
            </a:pPr>
            <a:endParaRPr lang="en-CA" sz="1050" b="1" i="1" dirty="0"/>
          </a:p>
          <a:p>
            <a:pPr marL="0" indent="0">
              <a:buNone/>
            </a:pPr>
            <a:r>
              <a:rPr lang="en-CA" sz="1050" b="1" i="1" dirty="0" smtClean="0"/>
              <a:t>Primary species</a:t>
            </a:r>
          </a:p>
          <a:p>
            <a:pPr marL="0" indent="0">
              <a:buNone/>
            </a:pPr>
            <a:r>
              <a:rPr lang="en-CA" sz="1050" dirty="0" smtClean="0"/>
              <a:t>Primary tree species are ecologically acceptable and have a high rating for </a:t>
            </a:r>
            <a:r>
              <a:rPr lang="en-CA" sz="1050" dirty="0" err="1" smtClean="0"/>
              <a:t>silvicultural</a:t>
            </a:r>
            <a:r>
              <a:rPr lang="en-CA" sz="1050" dirty="0" smtClean="0"/>
              <a:t> feasibility, reliability, and productivity under the average conditions for a site series. Primary species can be managed as a major component in a stand if the restrictions have been adequately addressed.</a:t>
            </a:r>
          </a:p>
          <a:p>
            <a:endParaRPr lang="en-CA" sz="1050" dirty="0" smtClean="0"/>
          </a:p>
          <a:p>
            <a:pPr marL="0" indent="0">
              <a:buNone/>
            </a:pPr>
            <a:r>
              <a:rPr lang="en-CA" sz="1050" b="1" dirty="0" smtClean="0"/>
              <a:t>Note: </a:t>
            </a:r>
            <a:r>
              <a:rPr lang="en-CA" sz="1050" dirty="0" smtClean="0"/>
              <a:t>Primary species are not by default the preferred species. Species from any of the three categories can be chosen as preferred, if the species meets the identified management objectives and if restrictions can be dealt with through treatments.</a:t>
            </a:r>
          </a:p>
          <a:p>
            <a:endParaRPr lang="en-CA" sz="1050" b="1" i="1" dirty="0" smtClean="0"/>
          </a:p>
          <a:p>
            <a:pPr marL="0" indent="0">
              <a:buNone/>
            </a:pPr>
            <a:r>
              <a:rPr lang="en-CA" sz="1050" b="1" i="1" dirty="0" smtClean="0"/>
              <a:t>Secondary species</a:t>
            </a:r>
          </a:p>
          <a:p>
            <a:pPr marL="0" indent="0">
              <a:buNone/>
            </a:pPr>
            <a:r>
              <a:rPr lang="en-CA" sz="1050" dirty="0" smtClean="0"/>
              <a:t>Secondary species are ecologically acceptable, but rank lower than primary species for one or more of </a:t>
            </a:r>
            <a:r>
              <a:rPr lang="en-CA" sz="1050" dirty="0" err="1" smtClean="0"/>
              <a:t>silvicultural</a:t>
            </a:r>
            <a:r>
              <a:rPr lang="en-CA" sz="1050" dirty="0" smtClean="0"/>
              <a:t> feasibility, reliability, or productivity. Depending on the nature and extent of these limitations, secondary species can be managed as either a major or a minor component in a stand.</a:t>
            </a:r>
          </a:p>
          <a:p>
            <a:endParaRPr lang="en-CA" sz="1050" dirty="0" smtClean="0"/>
          </a:p>
          <a:p>
            <a:pPr marL="0" indent="0">
              <a:buNone/>
            </a:pPr>
            <a:r>
              <a:rPr lang="en-CA" sz="1050" b="1" i="1" dirty="0" smtClean="0"/>
              <a:t>Tertiary species</a:t>
            </a:r>
          </a:p>
          <a:p>
            <a:pPr marL="0" indent="0">
              <a:buNone/>
            </a:pPr>
            <a:r>
              <a:rPr lang="en-CA" sz="1050" dirty="0" smtClean="0"/>
              <a:t>Tertiary species are ecologically acceptable, but rank lower than primary or secondary species for one or more of </a:t>
            </a:r>
            <a:r>
              <a:rPr lang="en-CA" sz="1050" dirty="0" err="1" smtClean="0"/>
              <a:t>silvicultural</a:t>
            </a:r>
            <a:r>
              <a:rPr lang="en-CA" sz="1050" dirty="0" smtClean="0"/>
              <a:t> feasibility, reliability, or productivity. Depending on the nature of their limitations, on local conditions, and on management objectives, tertiary species are normally suitable only as a minor component within a stand. For example, tertiary species can be used as a minor component of all stands within an area.</a:t>
            </a:r>
            <a:r>
              <a:rPr lang="en-CA" sz="1050" b="1" i="1" dirty="0" smtClean="0"/>
              <a:t> </a:t>
            </a:r>
          </a:p>
        </p:txBody>
      </p:sp>
      <p:sp>
        <p:nvSpPr>
          <p:cNvPr id="6" name="Content Placeholder 4"/>
          <p:cNvSpPr txBox="1">
            <a:spLocks/>
          </p:cNvSpPr>
          <p:nvPr/>
        </p:nvSpPr>
        <p:spPr>
          <a:xfrm>
            <a:off x="3707904" y="837592"/>
            <a:ext cx="2736304" cy="5619600"/>
          </a:xfrm>
          <a:prstGeom prst="rect">
            <a:avLst/>
          </a:prstGeom>
          <a:ln>
            <a:solidFill>
              <a:schemeClr val="bg1">
                <a:lumMod val="50000"/>
              </a:schemeClr>
            </a:solidFill>
          </a:ln>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50" b="1" dirty="0" smtClean="0">
                <a:solidFill>
                  <a:schemeClr val="tx1"/>
                </a:solidFill>
              </a:rPr>
              <a:t>Evaluation Criteria</a:t>
            </a:r>
          </a:p>
          <a:p>
            <a:pPr marL="0" indent="0">
              <a:buNone/>
            </a:pPr>
            <a:endParaRPr lang="en-CA" sz="1050" b="1" i="1" dirty="0" smtClean="0"/>
          </a:p>
          <a:p>
            <a:pPr marL="0" indent="0">
              <a:buNone/>
            </a:pPr>
            <a:endParaRPr lang="en-CA" sz="1050" b="1" i="1" dirty="0" smtClean="0"/>
          </a:p>
          <a:p>
            <a:pPr marL="0" indent="0">
              <a:buNone/>
            </a:pPr>
            <a:r>
              <a:rPr lang="en-CA" sz="1050" b="1" i="1" dirty="0" smtClean="0"/>
              <a:t>Maximum sustainable productivity</a:t>
            </a:r>
          </a:p>
          <a:p>
            <a:pPr marL="0" indent="0">
              <a:buNone/>
            </a:pPr>
            <a:r>
              <a:rPr lang="en-CA" sz="1050" dirty="0" smtClean="0"/>
              <a:t>To satisfy the maximum sustainable productivity criterion, the relative productivity for each tree species, or combination of tree species, was evaluated to determine which were best suited to each ecosystem unit.</a:t>
            </a:r>
          </a:p>
          <a:p>
            <a:pPr marL="0" indent="0">
              <a:buNone/>
            </a:pPr>
            <a:endParaRPr lang="en-CA" sz="1050" b="1" i="1" dirty="0" smtClean="0"/>
          </a:p>
          <a:p>
            <a:pPr marL="0" indent="0">
              <a:buNone/>
            </a:pPr>
            <a:r>
              <a:rPr lang="en-CA" sz="1050" b="1" i="1" dirty="0" smtClean="0"/>
              <a:t>Crop reliability</a:t>
            </a:r>
          </a:p>
          <a:p>
            <a:pPr marL="0" indent="0">
              <a:buNone/>
            </a:pPr>
            <a:r>
              <a:rPr lang="en-CA" sz="1050" dirty="0" smtClean="0"/>
              <a:t>To satisfy the crop reliability criterion, the relative susceptibility to natural hazards was evaluated for each tree species, to determine which species provide the most reliable choices for a future crop on a given site series. Established stands should be both resilient and resistant to all anticipated hazards, so that they will survive until harvest.</a:t>
            </a:r>
          </a:p>
          <a:p>
            <a:pPr marL="0" indent="0">
              <a:buNone/>
            </a:pPr>
            <a:endParaRPr lang="en-CA" sz="1050" dirty="0" smtClean="0"/>
          </a:p>
          <a:p>
            <a:pPr marL="0" indent="0">
              <a:buNone/>
            </a:pPr>
            <a:r>
              <a:rPr lang="en-CA" sz="1050" b="1" i="1" dirty="0" err="1" smtClean="0"/>
              <a:t>Silvicultural</a:t>
            </a:r>
            <a:r>
              <a:rPr lang="en-CA" sz="1050" b="1" i="1" dirty="0" smtClean="0"/>
              <a:t> feasibility</a:t>
            </a:r>
          </a:p>
          <a:p>
            <a:pPr marL="0" indent="0">
              <a:buNone/>
            </a:pPr>
            <a:r>
              <a:rPr lang="en-CA" sz="1050" dirty="0" smtClean="0"/>
              <a:t>To satisfy the criterion of </a:t>
            </a:r>
            <a:r>
              <a:rPr lang="en-CA" sz="1050" dirty="0" err="1" smtClean="0"/>
              <a:t>silvicultural</a:t>
            </a:r>
            <a:r>
              <a:rPr lang="en-CA" sz="1050" dirty="0" smtClean="0"/>
              <a:t> feasibility, ecologically viable tree species were evaluated, based on accumulated </a:t>
            </a:r>
            <a:r>
              <a:rPr lang="en-CA" sz="1050" dirty="0" err="1" smtClean="0"/>
              <a:t>silvicultural</a:t>
            </a:r>
            <a:r>
              <a:rPr lang="en-CA" sz="1050" dirty="0" smtClean="0"/>
              <a:t> experience, to determine whether they were able to produce </a:t>
            </a:r>
            <a:r>
              <a:rPr lang="en-CA" sz="1050" dirty="0" err="1" smtClean="0"/>
              <a:t>sawlogs</a:t>
            </a:r>
            <a:r>
              <a:rPr lang="en-CA" sz="1050" dirty="0" smtClean="0"/>
              <a:t> in a cost-effective manner on each site series within an acceptable rotation length.</a:t>
            </a:r>
          </a:p>
          <a:p>
            <a:pPr marL="0" indent="0">
              <a:buNone/>
            </a:pPr>
            <a:endParaRPr lang="en-CA" sz="1050" dirty="0"/>
          </a:p>
          <a:p>
            <a:pPr marL="0" indent="0">
              <a:buNone/>
            </a:pPr>
            <a:endParaRPr lang="en-CA" sz="1050" dirty="0" smtClean="0"/>
          </a:p>
          <a:p>
            <a:pPr marL="0" indent="0">
              <a:buFont typeface="Arial" panose="020B0604020202020204" pitchFamily="34" charset="0"/>
              <a:buNone/>
            </a:pPr>
            <a:endParaRPr lang="en-CA" sz="1050" b="1" i="1" dirty="0" smtClean="0"/>
          </a:p>
        </p:txBody>
      </p:sp>
      <p:sp>
        <p:nvSpPr>
          <p:cNvPr id="7" name="Content Placeholder 4"/>
          <p:cNvSpPr txBox="1">
            <a:spLocks/>
          </p:cNvSpPr>
          <p:nvPr/>
        </p:nvSpPr>
        <p:spPr>
          <a:xfrm>
            <a:off x="6588224" y="838785"/>
            <a:ext cx="2376264" cy="5618461"/>
          </a:xfrm>
          <a:prstGeom prst="rect">
            <a:avLst/>
          </a:prstGeom>
          <a:ln>
            <a:solidFill>
              <a:schemeClr val="bg1">
                <a:lumMod val="50000"/>
              </a:schemeClr>
            </a:solidFill>
          </a:ln>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50" b="1" dirty="0" smtClean="0">
                <a:solidFill>
                  <a:schemeClr val="tx1"/>
                </a:solidFill>
              </a:rPr>
              <a:t>Preferred and Acceptable</a:t>
            </a:r>
          </a:p>
          <a:p>
            <a:pPr marL="0" indent="0">
              <a:buNone/>
            </a:pPr>
            <a:endParaRPr lang="en-CA" sz="1050" b="1" i="1" dirty="0" smtClean="0"/>
          </a:p>
          <a:p>
            <a:pPr marL="0" indent="0">
              <a:buNone/>
            </a:pPr>
            <a:endParaRPr lang="en-CA" sz="1050" b="1" i="1" dirty="0"/>
          </a:p>
          <a:p>
            <a:pPr marL="0" indent="0">
              <a:buNone/>
            </a:pPr>
            <a:r>
              <a:rPr lang="en-CA" sz="1050" b="1" i="1" dirty="0" smtClean="0"/>
              <a:t>Preferred species</a:t>
            </a:r>
          </a:p>
          <a:p>
            <a:pPr marL="0" indent="0">
              <a:buNone/>
            </a:pPr>
            <a:r>
              <a:rPr lang="en-CA" sz="1050" dirty="0" smtClean="0"/>
              <a:t>Preferred species are ecologically suited to the site. Management activities are primarily aimed at establishing these species. The characteristics of these species are consistent with the desired timber and non-timber objectives for the site.</a:t>
            </a:r>
          </a:p>
          <a:p>
            <a:pPr marL="0" indent="0">
              <a:buNone/>
            </a:pPr>
            <a:endParaRPr lang="en-CA" sz="1050" b="1" i="1" dirty="0" smtClean="0"/>
          </a:p>
          <a:p>
            <a:pPr marL="0" indent="0">
              <a:buNone/>
            </a:pPr>
            <a:endParaRPr lang="en-CA" sz="1050" b="1" i="1" dirty="0" smtClean="0"/>
          </a:p>
          <a:p>
            <a:pPr marL="0" indent="0">
              <a:buNone/>
            </a:pPr>
            <a:r>
              <a:rPr lang="en-CA" sz="1050" b="1" i="1" dirty="0" smtClean="0"/>
              <a:t>Acceptable species</a:t>
            </a:r>
          </a:p>
          <a:p>
            <a:pPr marL="0" indent="0">
              <a:buNone/>
            </a:pPr>
            <a:r>
              <a:rPr lang="en-CA" sz="1050" dirty="0" smtClean="0"/>
              <a:t>Acceptable species are ecologically suited to the site, but management activities are not aimed at establishing them. The reasons for including a species labelled only as acceptable may be a higher-than-acceptable site limitation, such as pest risk, or a lower productivity than the preferred species.</a:t>
            </a:r>
          </a:p>
          <a:p>
            <a:pPr marL="0" indent="0">
              <a:buNone/>
            </a:pPr>
            <a:endParaRPr lang="en-CA" sz="1050" dirty="0" smtClean="0"/>
          </a:p>
          <a:p>
            <a:pPr marL="0" indent="0">
              <a:buNone/>
            </a:pPr>
            <a:r>
              <a:rPr lang="en-CA" sz="1050" dirty="0" smtClean="0"/>
              <a:t>Special restrictions or limitations may apply to the use of these species.</a:t>
            </a:r>
          </a:p>
          <a:p>
            <a:pPr marL="0" indent="0">
              <a:buNone/>
            </a:pPr>
            <a:endParaRPr lang="en-CA" sz="1050" dirty="0"/>
          </a:p>
          <a:p>
            <a:pPr marL="0" indent="0">
              <a:buNone/>
            </a:pPr>
            <a:endParaRPr lang="en-CA" sz="1050" dirty="0" smtClean="0"/>
          </a:p>
          <a:p>
            <a:pPr marL="0" indent="0">
              <a:buNone/>
            </a:pPr>
            <a:endParaRPr lang="en-CA" sz="1050" dirty="0"/>
          </a:p>
          <a:p>
            <a:pPr marL="0" indent="0">
              <a:buNone/>
            </a:pPr>
            <a:endParaRPr lang="en-CA" sz="1050" dirty="0" smtClean="0"/>
          </a:p>
          <a:p>
            <a:pPr marL="0" indent="0">
              <a:buNone/>
            </a:pPr>
            <a:endParaRPr lang="en-CA" sz="1050" dirty="0" smtClean="0"/>
          </a:p>
          <a:p>
            <a:pPr marL="0" indent="0">
              <a:buNone/>
            </a:pPr>
            <a:endParaRPr lang="en-CA" sz="1050" dirty="0" smtClean="0"/>
          </a:p>
        </p:txBody>
      </p:sp>
    </p:spTree>
    <p:extLst>
      <p:ext uri="{BB962C8B-B14F-4D97-AF65-F5344CB8AC3E}">
        <p14:creationId xmlns:p14="http://schemas.microsoft.com/office/powerpoint/2010/main" val="22723901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737</Words>
  <Application>Microsoft Office PowerPoint</Application>
  <PresentationFormat>On-screen Show (4:3)</PresentationFormat>
  <Paragraphs>51</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FRPA Silvicultural Tests2  2: MOFR, 2006. An overview  reference for the evaluation of stocking standards under FRPA.</vt:lpstr>
      <vt:lpstr>Definitions1 for Stocking Standards Workshop: June 2016 1: B.C. Ministry of Forests. 2000. Establishment to free growing guidebook. Nelson Forest Region. Rev. ed., Version 2.2. For. Prac. Br., B.C. Min. For., Victoria, B.C. Forest Practices Code of British Columbia Guidebook. </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Ehman, Audrey FLNR:EX</dc:creator>
  <cp:lastModifiedBy>Ehman, Audrey FLNR:EX</cp:lastModifiedBy>
  <cp:revision>4</cp:revision>
  <cp:lastPrinted>2016-06-27T20:24:06Z</cp:lastPrinted>
  <dcterms:created xsi:type="dcterms:W3CDTF">2016-06-27T19:49:10Z</dcterms:created>
  <dcterms:modified xsi:type="dcterms:W3CDTF">2016-06-27T20:34:19Z</dcterms:modified>
</cp:coreProperties>
</file>